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sldIdLst>
    <p:sldId id="256" r:id="rId2"/>
    <p:sldId id="311" r:id="rId3"/>
    <p:sldId id="297" r:id="rId4"/>
    <p:sldId id="298" r:id="rId5"/>
    <p:sldId id="312" r:id="rId6"/>
    <p:sldId id="299" r:id="rId7"/>
    <p:sldId id="302" r:id="rId8"/>
    <p:sldId id="300" r:id="rId9"/>
    <p:sldId id="301" r:id="rId10"/>
    <p:sldId id="303" r:id="rId11"/>
    <p:sldId id="304" r:id="rId12"/>
    <p:sldId id="305" r:id="rId13"/>
    <p:sldId id="306" r:id="rId14"/>
    <p:sldId id="315" r:id="rId15"/>
    <p:sldId id="313" r:id="rId16"/>
    <p:sldId id="30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70000"/>
      </a:lnSpc>
      <a:spcBef>
        <a:spcPct val="30000"/>
      </a:spcBef>
      <a:spcAft>
        <a:spcPct val="0"/>
      </a:spcAft>
      <a:buClr>
        <a:schemeClr val="bg1"/>
      </a:buClr>
      <a:buSzPct val="100000"/>
      <a:buChar char="•"/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70000"/>
      </a:lnSpc>
      <a:spcBef>
        <a:spcPct val="30000"/>
      </a:spcBef>
      <a:spcAft>
        <a:spcPct val="0"/>
      </a:spcAft>
      <a:buClr>
        <a:schemeClr val="bg1"/>
      </a:buClr>
      <a:buSzPct val="100000"/>
      <a:buChar char="•"/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70000"/>
      </a:lnSpc>
      <a:spcBef>
        <a:spcPct val="30000"/>
      </a:spcBef>
      <a:spcAft>
        <a:spcPct val="0"/>
      </a:spcAft>
      <a:buClr>
        <a:schemeClr val="bg1"/>
      </a:buClr>
      <a:buSzPct val="100000"/>
      <a:buChar char="•"/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70000"/>
      </a:lnSpc>
      <a:spcBef>
        <a:spcPct val="30000"/>
      </a:spcBef>
      <a:spcAft>
        <a:spcPct val="0"/>
      </a:spcAft>
      <a:buClr>
        <a:schemeClr val="bg1"/>
      </a:buClr>
      <a:buSzPct val="100000"/>
      <a:buChar char="•"/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70000"/>
      </a:lnSpc>
      <a:spcBef>
        <a:spcPct val="30000"/>
      </a:spcBef>
      <a:spcAft>
        <a:spcPct val="0"/>
      </a:spcAft>
      <a:buClr>
        <a:schemeClr val="bg1"/>
      </a:buClr>
      <a:buSzPct val="100000"/>
      <a:buChar char="•"/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g, Min" initials="SM" lastIdx="1" clrIdx="0">
    <p:extLst>
      <p:ext uri="{19B8F6BF-5375-455C-9EA6-DF929625EA0E}">
        <p15:presenceInfo xmlns:p15="http://schemas.microsoft.com/office/powerpoint/2012/main" userId="S::min.sheng@corteva.com::7b5390fd-d40a-44aa-9b1b-ba022fb3db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9933"/>
    <a:srgbClr val="FF9900"/>
    <a:srgbClr val="FF33CC"/>
    <a:srgbClr val="3366FF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700" autoAdjust="0"/>
  </p:normalViewPr>
  <p:slideViewPr>
    <p:cSldViewPr>
      <p:cViewPr varScale="1">
        <p:scale>
          <a:sx n="85" d="100"/>
          <a:sy n="85" d="100"/>
        </p:scale>
        <p:origin x="979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44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7.67442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17T15:21:52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14129 12541 0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8C83832E-DDB9-440F-BEBB-256B0B39A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2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9BD55-193C-4105-876D-D41D332709EC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3BA56-C725-1A41-912E-3D2B8DED6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1725"/>
            <a:ext cx="7772400" cy="20782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7393"/>
            <a:ext cx="513080" cy="365125"/>
          </a:xfrm>
        </p:spPr>
        <p:txBody>
          <a:bodyPr/>
          <a:lstStyle/>
          <a:p>
            <a:fld id="{D8465DB9-D845-4108-862D-0CF71E5DD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160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6A15-6A03-4DB0-8C95-33338A9E1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226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9D0-F477-4359-BD2A-DBFE3BFC3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050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39275" y="6356351"/>
            <a:ext cx="7804726" cy="501649"/>
            <a:chOff x="1339273" y="4767261"/>
            <a:chExt cx="7804726" cy="382103"/>
          </a:xfrm>
        </p:grpSpPr>
        <p:grpSp>
          <p:nvGrpSpPr>
            <p:cNvPr id="7" name="Group 6"/>
            <p:cNvGrpSpPr/>
            <p:nvPr/>
          </p:nvGrpSpPr>
          <p:grpSpPr>
            <a:xfrm>
              <a:off x="1339273" y="4767261"/>
              <a:ext cx="7804726" cy="382103"/>
              <a:chOff x="1339273" y="6426113"/>
              <a:chExt cx="7804726" cy="43776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39273" y="6426113"/>
                <a:ext cx="7804726" cy="437764"/>
              </a:xfrm>
              <a:prstGeom prst="rect">
                <a:avLst/>
              </a:prstGeom>
              <a:solidFill>
                <a:srgbClr val="185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1455492" y="6435902"/>
                <a:ext cx="3033396" cy="4014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9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Agriculture Division of DowDuPont™</a:t>
                </a:r>
                <a:endParaRPr lang="en-US" sz="900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430964" y="4784800"/>
              <a:ext cx="1713035" cy="3470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00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Insert sensitivity risk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6561"/>
            <a:ext cx="7886700" cy="10008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617"/>
            <a:ext cx="7886700" cy="4132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3BA6-F6A6-40AE-8358-A9425EA1FB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388" y="1239723"/>
            <a:ext cx="7886700" cy="584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" y="6349415"/>
            <a:ext cx="1339273" cy="508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" y="6485885"/>
            <a:ext cx="1042415" cy="2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444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920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1CC1-E5F1-4F25-9A58-903630541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41701"/>
            <a:ext cx="2465145" cy="48858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5800" y="1030288"/>
            <a:ext cx="3033396" cy="40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Agriculture Division of DowDuPont™</a:t>
            </a:r>
            <a:endParaRPr lang="en-US" sz="11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5715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7F9-C2F9-4AB4-A988-22FF91558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895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6F21-55A1-4C57-835A-F0F3A0067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36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682D-D3E4-44CE-823B-2BF676FF8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1510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71AC-F07C-450E-AE0D-9702745B3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437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01AE-6F6A-468F-9604-D5BBE88C3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65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B71C-236A-4F8E-AA87-E82B2D61F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394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401837"/>
            <a:ext cx="9144000" cy="4561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47355"/>
            <a:ext cx="48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F479E148-9545-4B4F-A9EF-93A1CFB29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1381001"/>
            <a:ext cx="82296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cs.org/doi/abs/10.1021/acs.oprd.0c00459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398" y="1676400"/>
            <a:ext cx="7886700" cy="229623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Heat Loss in Accelerating Rate Calorimetry (ARC) Analysis and Thermal Lag for High Self-Heat Rates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972637"/>
            <a:ext cx="7886700" cy="1000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Min Sheng </a:t>
            </a:r>
          </a:p>
          <a:p>
            <a:pPr marL="0" indent="0" algn="ctr">
              <a:buNone/>
            </a:pPr>
            <a:r>
              <a:rPr lang="en-US" sz="2000" i="1" dirty="0"/>
              <a:t>Reactive Chemicals Technical Leader at </a:t>
            </a:r>
            <a:r>
              <a:rPr lang="en-US" sz="2000" i="1" dirty="0" err="1"/>
              <a:t>Corteva</a:t>
            </a:r>
            <a:r>
              <a:rPr lang="en-US" sz="2000" i="1" dirty="0"/>
              <a:t> </a:t>
            </a:r>
            <a:r>
              <a:rPr lang="en-US" sz="2000" i="1" dirty="0" err="1"/>
              <a:t>AgriScience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F76F-1918-4E68-9B93-7A17AC9A83B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16FE-BDA4-446F-9399-16764040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Non-adiabatic conditions of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1DDC-BD4E-4C94-B5A3-FF4F4D22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1841"/>
            <a:ext cx="7886700" cy="4576765"/>
          </a:xfrm>
        </p:spPr>
        <p:txBody>
          <a:bodyPr>
            <a:normAutofit/>
          </a:bodyPr>
          <a:lstStyle/>
          <a:p>
            <a:r>
              <a:rPr lang="en-US" sz="2400" dirty="0"/>
              <a:t>Convective heat loss for non-adiabatic condition</a:t>
            </a:r>
          </a:p>
          <a:p>
            <a:pPr marL="0" indent="0">
              <a:buNone/>
            </a:pPr>
            <a:r>
              <a:rPr lang="en-US" sz="2400" dirty="0"/>
              <a:t>For 100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℃</a:t>
            </a:r>
            <a:r>
              <a:rPr lang="en-US" sz="2400" dirty="0"/>
              <a:t>/min SHR, </a:t>
            </a:r>
            <a:r>
              <a:rPr lang="el-GR" sz="2400" dirty="0"/>
              <a:t>Δ</a:t>
            </a:r>
            <a:r>
              <a:rPr lang="en-US" sz="2400" dirty="0"/>
              <a:t>T=13.5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℃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 1.1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℃/min </a:t>
            </a:r>
            <a:r>
              <a:rPr lang="en-US" sz="20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(Only 1.1%)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Times" panose="02020603050405020304" pitchFamily="18" charset="0"/>
              <a:cs typeface="Times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/>
              <a:t>UA=0.291W from Water cooling tests</a:t>
            </a:r>
          </a:p>
          <a:p>
            <a:pPr marL="0" indent="0">
              <a:buNone/>
            </a:pPr>
            <a:r>
              <a:rPr lang="en-US" sz="2400" dirty="0"/>
              <a:t>With </a:t>
            </a:r>
            <a:r>
              <a:rPr lang="el-GR" sz="2400" dirty="0"/>
              <a:t>Δ</a:t>
            </a:r>
            <a:r>
              <a:rPr lang="en-US" sz="2400" dirty="0"/>
              <a:t>T and UA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13.9J/g </a:t>
            </a:r>
            <a:r>
              <a:rPr lang="en-US" sz="2400" dirty="0">
                <a:highlight>
                  <a:srgbClr val="FFFF00"/>
                </a:highlight>
              </a:rPr>
              <a:t>(~3% of total Heat</a:t>
            </a:r>
            <a:r>
              <a:rPr lang="en-US" sz="2400" dirty="0"/>
              <a:t>, 473J/g)</a:t>
            </a:r>
          </a:p>
          <a:p>
            <a:pPr marL="0" indent="0">
              <a:buNone/>
            </a:pPr>
            <a:endParaRPr lang="en-US" sz="2400" dirty="0">
              <a:latin typeface="Times" panose="02020603050405020304" pitchFamily="18" charset="0"/>
              <a:cs typeface="Times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5E753-F421-448F-ACD3-F07BA7EF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EB20F4-0AEA-46F0-B2EC-DCCFE21616CA}"/>
              </a:ext>
            </a:extLst>
          </p:cNvPr>
          <p:cNvGrpSpPr/>
          <p:nvPr/>
        </p:nvGrpSpPr>
        <p:grpSpPr>
          <a:xfrm>
            <a:off x="4692650" y="3860223"/>
            <a:ext cx="3822700" cy="2757902"/>
            <a:chOff x="5181600" y="3429000"/>
            <a:chExt cx="3822700" cy="27579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E12C83-B106-41C8-B057-1E6378ADCDE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429000"/>
              <a:ext cx="3822700" cy="2757902"/>
            </a:xfrm>
            <a:prstGeom prst="rect">
              <a:avLst/>
            </a:prstGeom>
            <a:noFill/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4537F0-8A5C-4204-8492-AAA28650FA53}"/>
                </a:ext>
              </a:extLst>
            </p:cNvPr>
            <p:cNvSpPr/>
            <p:nvPr/>
          </p:nvSpPr>
          <p:spPr>
            <a:xfrm>
              <a:off x="6934200" y="3962399"/>
              <a:ext cx="762000" cy="2005841"/>
            </a:xfrm>
            <a:prstGeom prst="roundRect">
              <a:avLst/>
            </a:prstGeom>
            <a:solidFill>
              <a:srgbClr val="FF0000">
                <a:alpha val="4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517D5B-FC49-4EDB-A87B-BB3ABBD08C49}"/>
              </a:ext>
            </a:extLst>
          </p:cNvPr>
          <p:cNvSpPr txBox="1"/>
          <p:nvPr/>
        </p:nvSpPr>
        <p:spPr>
          <a:xfrm>
            <a:off x="533400" y="4393622"/>
            <a:ext cx="36703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Insignificant errors from heat loss to oven at non-adiabatic condition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CF614-EC9F-457A-BD97-7CA99AFB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029362"/>
            <a:ext cx="129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28F0-7455-4C54-8D83-A515AE22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 balance of ARC bomb w.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3644-53F3-4B13-8E25-AFF1B9AE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75458"/>
            <a:ext cx="7886700" cy="4849141"/>
          </a:xfrm>
        </p:spPr>
        <p:txBody>
          <a:bodyPr>
            <a:normAutofit/>
          </a:bodyPr>
          <a:lstStyle/>
          <a:p>
            <a:r>
              <a:rPr lang="en-US" dirty="0"/>
              <a:t>Conductive Heat Loss to the fitting: Significant</a:t>
            </a:r>
          </a:p>
          <a:p>
            <a:endParaRPr lang="en-US" dirty="0"/>
          </a:p>
          <a:p>
            <a:r>
              <a:rPr lang="en-US" dirty="0"/>
              <a:t> errors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Simple correction: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B5F0-3673-4D9A-B982-D141E58C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4A77BC-17AF-49FA-B7A5-3A4CF9223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98022"/>
              </p:ext>
            </p:extLst>
          </p:nvPr>
        </p:nvGraphicFramePr>
        <p:xfrm>
          <a:off x="566737" y="1912780"/>
          <a:ext cx="813435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21517414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095511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533870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87421662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079167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74433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ARC (J/g)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DSC (J/g)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ARC run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3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DTBP (standard)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-260 ±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-307.7±16.1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Adiabatic (max SHR 6~10C/min)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85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1.295g 50% DTBP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Adiabatic (max SHR 4.51C/min)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302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400" dirty="0"/>
                        <a:t>4.030g 50% DTBP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Non-Adiabatic (max SHR 224C/min)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860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0C133AF-F8C2-45CD-BA5F-A9CE21DDC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89500" y="3572863"/>
            <a:ext cx="4114800" cy="2330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C98C4-E50E-4117-99CF-3C3E932F11B2}"/>
              </a:ext>
            </a:extLst>
          </p:cNvPr>
          <p:cNvSpPr txBox="1"/>
          <p:nvPr/>
        </p:nvSpPr>
        <p:spPr>
          <a:xfrm>
            <a:off x="458645" y="3655054"/>
            <a:ext cx="4784139" cy="224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1" dirty="0" err="1"/>
              <a:t>T</a:t>
            </a:r>
            <a:r>
              <a:rPr lang="en-US" sz="1800" b="0" i="1" baseline="-25000" dirty="0" err="1"/>
              <a:t>f</a:t>
            </a:r>
            <a:r>
              <a:rPr lang="en-US" sz="1800" b="0" dirty="0"/>
              <a:t> is always lower during an EXO: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1. A lot of fitting mass (~22g)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2. Only conduction heat from ARC lid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3. Sample T is higher than ARC T (page 13)</a:t>
            </a:r>
          </a:p>
          <a:p>
            <a:pPr>
              <a:buNone/>
            </a:pPr>
            <a:endParaRPr lang="en-US" sz="1800" b="0" dirty="0"/>
          </a:p>
          <a:p>
            <a:pPr>
              <a:buNone/>
            </a:pPr>
            <a:r>
              <a:rPr lang="en-US" sz="1800" b="0" dirty="0"/>
              <a:t>How much difference is considered as “reasonable agree”? </a:t>
            </a:r>
            <a:r>
              <a:rPr lang="en-US" sz="1800" b="0" dirty="0">
                <a:solidFill>
                  <a:srgbClr val="FF0000"/>
                </a:solidFill>
              </a:rPr>
              <a:t>Typically lower by ~20%.</a:t>
            </a:r>
          </a:p>
          <a:p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0C7D26-06E1-4BB9-AF6D-56CFC5861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295" y="1446055"/>
            <a:ext cx="1285875" cy="4667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56FD9-0F63-40B1-82E6-6FCC74CEF86C}"/>
              </a:ext>
            </a:extLst>
          </p:cNvPr>
          <p:cNvGrpSpPr/>
          <p:nvPr/>
        </p:nvGrpSpPr>
        <p:grpSpPr>
          <a:xfrm>
            <a:off x="3400424" y="5678380"/>
            <a:ext cx="2466975" cy="702016"/>
            <a:chOff x="3338512" y="3620953"/>
            <a:chExt cx="2466975" cy="7020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466F2A-AC24-4801-B83E-1DF927857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8512" y="3620953"/>
              <a:ext cx="2466975" cy="5048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7DF012-FDFE-4CAF-B357-8EB798C11D63}"/>
                </a:ext>
              </a:extLst>
            </p:cNvPr>
            <p:cNvSpPr txBox="1"/>
            <p:nvPr/>
          </p:nvSpPr>
          <p:spPr>
            <a:xfrm>
              <a:off x="4114800" y="4110791"/>
              <a:ext cx="685800" cy="20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bomb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E56F0D-FFBB-4661-B066-6030282C325E}"/>
                </a:ext>
              </a:extLst>
            </p:cNvPr>
            <p:cNvSpPr txBox="1"/>
            <p:nvPr/>
          </p:nvSpPr>
          <p:spPr>
            <a:xfrm>
              <a:off x="5075396" y="4120670"/>
              <a:ext cx="685800" cy="20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fitting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8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18FF-E33A-456C-BE8E-241AD4A2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lag issue at high self-heat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C43AC-8A3F-4C76-BF93-15F8E00F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62317-267A-4830-959D-C3A3D8B99D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946267"/>
            <a:ext cx="3276600" cy="22795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1CC6C-F4BA-4F5B-8A49-AEDCE30F92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53131"/>
            <a:ext cx="4648199" cy="28129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D7211-4C7D-4B37-A72B-040B3D6BD2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3" y="1815842"/>
            <a:ext cx="2819400" cy="213042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780D2-A685-470F-A322-D62A696E2F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599883"/>
            <a:ext cx="3276600" cy="223339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570373-5448-4FDF-A3A4-3DE848E15734}"/>
              </a:ext>
            </a:extLst>
          </p:cNvPr>
          <p:cNvSpPr/>
          <p:nvPr/>
        </p:nvSpPr>
        <p:spPr>
          <a:xfrm>
            <a:off x="533398" y="1464013"/>
            <a:ext cx="4572000" cy="4003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0" dirty="0"/>
              <a:t>50% DTBP in toluene</a:t>
            </a:r>
            <a:endParaRPr lang="en-US" sz="28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63E693-9F0C-4D2A-B0F1-71D66D902280}"/>
              </a:ext>
            </a:extLst>
          </p:cNvPr>
          <p:cNvSpPr/>
          <p:nvPr/>
        </p:nvSpPr>
        <p:spPr>
          <a:xfrm>
            <a:off x="3538331" y="2062700"/>
            <a:ext cx="1638298" cy="40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</a:rPr>
              <a:t>1.295g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0425A-4B82-486E-8491-1178423C1A4E}"/>
              </a:ext>
            </a:extLst>
          </p:cNvPr>
          <p:cNvSpPr/>
          <p:nvPr/>
        </p:nvSpPr>
        <p:spPr>
          <a:xfrm>
            <a:off x="4335994" y="5433409"/>
            <a:ext cx="1638298" cy="40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</a:rPr>
              <a:t>4.030g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D0C289-7B19-4EDA-85AC-20448EAA943C}"/>
              </a:ext>
            </a:extLst>
          </p:cNvPr>
          <p:cNvGrpSpPr/>
          <p:nvPr/>
        </p:nvGrpSpPr>
        <p:grpSpPr>
          <a:xfrm>
            <a:off x="2590801" y="4038600"/>
            <a:ext cx="5181599" cy="1219517"/>
            <a:chOff x="2590801" y="4038600"/>
            <a:chExt cx="5181599" cy="1219517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D8FD89E-91C5-4CAC-A396-8276F9AFBC6F}"/>
                </a:ext>
              </a:extLst>
            </p:cNvPr>
            <p:cNvSpPr/>
            <p:nvPr/>
          </p:nvSpPr>
          <p:spPr>
            <a:xfrm>
              <a:off x="2590801" y="4038600"/>
              <a:ext cx="685800" cy="1143000"/>
            </a:xfrm>
            <a:prstGeom prst="flowChartConnector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05D7E40-6B64-4962-827F-4C240D91BBD3}"/>
                </a:ext>
              </a:extLst>
            </p:cNvPr>
            <p:cNvSpPr/>
            <p:nvPr/>
          </p:nvSpPr>
          <p:spPr>
            <a:xfrm>
              <a:off x="7315200" y="4343400"/>
              <a:ext cx="457200" cy="914717"/>
            </a:xfrm>
            <a:prstGeom prst="flowChartConnector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23DB098-987C-4FD0-98B0-F95D6A6A9ED7}"/>
              </a:ext>
            </a:extLst>
          </p:cNvPr>
          <p:cNvSpPr/>
          <p:nvPr/>
        </p:nvSpPr>
        <p:spPr>
          <a:xfrm>
            <a:off x="3499609" y="2705925"/>
            <a:ext cx="2144782" cy="52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Fit a kinetic model by TSS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8AFEAF06-5ED6-4EC6-9E0F-FE25B09D7FA3}"/>
              </a:ext>
            </a:extLst>
          </p:cNvPr>
          <p:cNvSpPr/>
          <p:nvPr/>
        </p:nvSpPr>
        <p:spPr>
          <a:xfrm rot="5400000">
            <a:off x="3380618" y="4495499"/>
            <a:ext cx="439659" cy="1181102"/>
          </a:xfrm>
          <a:prstGeom prst="flowChartConnector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627A37-EDE6-4F08-80CE-480574B34381}"/>
              </a:ext>
            </a:extLst>
          </p:cNvPr>
          <p:cNvSpPr/>
          <p:nvPr/>
        </p:nvSpPr>
        <p:spPr>
          <a:xfrm>
            <a:off x="3989500" y="5816564"/>
            <a:ext cx="2460400" cy="52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Model prediction from previous ARC</a:t>
            </a:r>
          </a:p>
        </p:txBody>
      </p:sp>
    </p:spTree>
    <p:extLst>
      <p:ext uri="{BB962C8B-B14F-4D97-AF65-F5344CB8AC3E}">
        <p14:creationId xmlns:p14="http://schemas.microsoft.com/office/powerpoint/2010/main" val="11105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8204-EC9C-46DB-B3B4-F70E0F50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lag issue at high self-heat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44E-7B16-465B-9E2E-983AC01D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794"/>
            <a:ext cx="7886700" cy="49295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4.030g </a:t>
            </a:r>
            <a:r>
              <a:rPr lang="it-IT" dirty="0"/>
              <a:t>50% DTBP in toluene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Thermal lag caused by the thermal resistance of point contact between ARC sphere and the ARC thermocouple: </a:t>
            </a:r>
            <a:r>
              <a:rPr lang="el-GR" sz="2000" dirty="0"/>
              <a:t>Δ</a:t>
            </a:r>
            <a:r>
              <a:rPr lang="en-US" sz="2000" dirty="0"/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</a:t>
            </a:r>
            <a:r>
              <a:rPr lang="en-US" sz="2000" dirty="0"/>
              <a:t> heat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Even under adiabatic condition (HR&lt;13.5C/min), actual sample T (bomb) will still higher than ARC measured T, so higher than oven Temperature </a:t>
            </a:r>
            <a:r>
              <a:rPr lang="en-US" sz="2000" dirty="0">
                <a:sym typeface="Wingdings" panose="05000000000000000000" pitchFamily="2" charset="2"/>
              </a:rPr>
              <a:t> conduction heat loss?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57FC-9278-4766-BBA0-E5CC64A1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78590-CA07-43A7-A3C8-317DEFDC6F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4469"/>
            <a:ext cx="3912704" cy="271373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AE41EB-8DF7-4203-97AF-DE1E6ADC26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9875" y="3195768"/>
            <a:ext cx="1219200" cy="1219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ED60C1-7B92-45D3-B485-0E2B233EC8D5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4267200"/>
            <a:ext cx="716213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CD8D708-2122-4688-BA0A-AE09B08220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89" y="1911433"/>
            <a:ext cx="3912704" cy="271373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F3CC7-5158-4307-AD99-2C68F49185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92" y="1911432"/>
            <a:ext cx="3912704" cy="271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00FF29-7743-4F8C-9165-78DAE0E1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63" y="1911432"/>
            <a:ext cx="3737108" cy="271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08204-EC9C-46DB-B3B4-F70E0F50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lag issue at high self-heat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44E-7B16-465B-9E2E-983AC01D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17" y="1499983"/>
            <a:ext cx="7886700" cy="48246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9.679g </a:t>
            </a:r>
            <a:r>
              <a:rPr lang="it-IT" dirty="0"/>
              <a:t>22.3% DTBP in Alumina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Additional thermal lag caused by the thermal resistance through solid sample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Based on </a:t>
            </a:r>
            <a:r>
              <a:rPr lang="el-GR" sz="2000" dirty="0"/>
              <a:t>Δ</a:t>
            </a:r>
            <a:r>
              <a:rPr lang="en-US" sz="2000" dirty="0"/>
              <a:t>T slope, thermal resistance: 52% from bomb-thermocouple and 48% from solid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57FC-9278-4766-BBA0-E5CC64A1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E41EB-8DF7-4203-97AF-DE1E6ADC26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9875" y="3195768"/>
            <a:ext cx="1219200" cy="1219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ED60C1-7B92-45D3-B485-0E2B233EC8D5}"/>
              </a:ext>
            </a:extLst>
          </p:cNvPr>
          <p:cNvCxnSpPr>
            <a:cxnSpLocks/>
          </p:cNvCxnSpPr>
          <p:nvPr/>
        </p:nvCxnSpPr>
        <p:spPr>
          <a:xfrm flipH="1" flipV="1">
            <a:off x="3771718" y="4038600"/>
            <a:ext cx="1283209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D802D-04C1-47B9-9E65-6559659BD8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911431"/>
            <a:ext cx="3737108" cy="271373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F3CC7-5158-4307-AD99-2C68F49185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68" y="1925284"/>
            <a:ext cx="3912704" cy="271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3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09BC-B290-4DD5-A9DA-12FCA8EE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care, 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7D05B-BF07-41BF-A350-F471EAC5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372"/>
            <a:ext cx="8058150" cy="46529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Total heat measured by ARC is always different from values measured by others (e.g. DSC). How much difference is considered as “reasonable agree”? </a:t>
            </a:r>
            <a:r>
              <a:rPr lang="en-US" sz="2000" dirty="0">
                <a:solidFill>
                  <a:srgbClr val="FF0000"/>
                </a:solidFill>
              </a:rPr>
              <a:t>Typically lower by ~20%.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 all know that ARC will loss adiabatic at a high self heat rate. But what this means to you? </a:t>
            </a:r>
            <a:r>
              <a:rPr lang="en-US" sz="2000" dirty="0">
                <a:solidFill>
                  <a:srgbClr val="FF0000"/>
                </a:solidFill>
              </a:rPr>
              <a:t>Non-adiabatic has insignificant impact, but thermal lag has.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Is something wrong in those ARC tests? </a:t>
            </a:r>
            <a:r>
              <a:rPr lang="en-US" sz="2000" dirty="0">
                <a:solidFill>
                  <a:srgbClr val="FF0000"/>
                </a:solidFill>
              </a:rPr>
              <a:t>Thermal lag of ARC instrument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737805-92C3-4F26-B55E-36C2544B92AD}"/>
              </a:ext>
            </a:extLst>
          </p:cNvPr>
          <p:cNvGrpSpPr/>
          <p:nvPr/>
        </p:nvGrpSpPr>
        <p:grpSpPr>
          <a:xfrm>
            <a:off x="2595558" y="4138780"/>
            <a:ext cx="2152126" cy="2026714"/>
            <a:chOff x="2597674" y="3744757"/>
            <a:chExt cx="2152126" cy="20267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D52D6E-D50A-40A2-86A2-8D7F36B6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7674" y="3744757"/>
              <a:ext cx="2127790" cy="1752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0D840-92E0-4D73-BDBB-A063F9A5EE78}"/>
                </a:ext>
              </a:extLst>
            </p:cNvPr>
            <p:cNvSpPr txBox="1"/>
            <p:nvPr/>
          </p:nvSpPr>
          <p:spPr>
            <a:xfrm>
              <a:off x="2618841" y="5613158"/>
              <a:ext cx="2130959" cy="15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Org. Process Res. Dev. 2018, 22, 10, 1441–1447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6AECB-295F-4289-A440-08A84957D81E}"/>
              </a:ext>
            </a:extLst>
          </p:cNvPr>
          <p:cNvGrpSpPr/>
          <p:nvPr/>
        </p:nvGrpSpPr>
        <p:grpSpPr>
          <a:xfrm>
            <a:off x="45385" y="4155633"/>
            <a:ext cx="2468245" cy="2096037"/>
            <a:chOff x="69533" y="3657600"/>
            <a:chExt cx="2468245" cy="2096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8C08F5-E72E-44F4-B343-0B28459D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33" y="3657600"/>
              <a:ext cx="2468245" cy="1752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A41DC-23E1-4A8D-A7EF-C06126B66A44}"/>
                </a:ext>
              </a:extLst>
            </p:cNvPr>
            <p:cNvSpPr txBox="1"/>
            <p:nvPr/>
          </p:nvSpPr>
          <p:spPr>
            <a:xfrm>
              <a:off x="294048" y="5595324"/>
              <a:ext cx="2130959" cy="15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0" i="1" dirty="0"/>
                <a:t>Procedia Engineering 45 ( 2012 ) 574 – 579</a:t>
              </a:r>
              <a:endParaRPr lang="en-US" sz="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D7AB5E-74AE-4AE6-A20C-995444CD9C4F}"/>
              </a:ext>
            </a:extLst>
          </p:cNvPr>
          <p:cNvGrpSpPr/>
          <p:nvPr/>
        </p:nvGrpSpPr>
        <p:grpSpPr>
          <a:xfrm>
            <a:off x="4778366" y="3802445"/>
            <a:ext cx="2130959" cy="2620283"/>
            <a:chOff x="4724400" y="3436620"/>
            <a:chExt cx="2130959" cy="26202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B5485D-688C-4A9E-AC0F-2B4ACAD53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436620"/>
              <a:ext cx="2130959" cy="24098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55C9FE-F4C0-4FB8-8A59-EDB7FA4ADEC4}"/>
                </a:ext>
              </a:extLst>
            </p:cNvPr>
            <p:cNvSpPr txBox="1"/>
            <p:nvPr/>
          </p:nvSpPr>
          <p:spPr>
            <a:xfrm>
              <a:off x="4724400" y="5833957"/>
              <a:ext cx="2130959" cy="22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Thermal decomposition of 3-amino-5-methyl isoxazole, Short Communications</a:t>
              </a:r>
              <a:endParaRPr lang="en-US" sz="1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DDB85F-B697-4D0F-A186-BBDF1877DDFC}"/>
              </a:ext>
            </a:extLst>
          </p:cNvPr>
          <p:cNvGrpSpPr/>
          <p:nvPr/>
        </p:nvGrpSpPr>
        <p:grpSpPr>
          <a:xfrm>
            <a:off x="6733524" y="3994000"/>
            <a:ext cx="2374363" cy="1897380"/>
            <a:chOff x="6629400" y="3436620"/>
            <a:chExt cx="2374363" cy="18973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452A46-D048-4CE5-BEEB-12B16F1CB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3436620"/>
              <a:ext cx="2374363" cy="166039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638B6B-0A66-4236-8569-3013D353A954}"/>
                </a:ext>
              </a:extLst>
            </p:cNvPr>
            <p:cNvSpPr/>
            <p:nvPr/>
          </p:nvSpPr>
          <p:spPr>
            <a:xfrm>
              <a:off x="7020655" y="5175239"/>
              <a:ext cx="1916305" cy="158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NewRomanPS-BoldMT"/>
                </a:rPr>
                <a:t>Chin. J. Chem. Eng., Vol. 20, No. 4, August 2012</a:t>
              </a:r>
              <a:endParaRPr lang="en-US" sz="6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41BCF3-D716-4F76-B2A0-06DDFC2428D4}"/>
              </a:ext>
            </a:extLst>
          </p:cNvPr>
          <p:cNvSpPr txBox="1"/>
          <p:nvPr/>
        </p:nvSpPr>
        <p:spPr>
          <a:xfrm>
            <a:off x="298628" y="3663264"/>
            <a:ext cx="2320213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Slope changed above 10C/min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C6FAB-4C8E-4E44-9D64-127939930CE9}"/>
              </a:ext>
            </a:extLst>
          </p:cNvPr>
          <p:cNvSpPr txBox="1"/>
          <p:nvPr/>
        </p:nvSpPr>
        <p:spPr>
          <a:xfrm>
            <a:off x="2642862" y="3727339"/>
            <a:ext cx="2320213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P “step up” @ 217C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09BDA-832F-41CE-A9DC-7D484700F9BE}"/>
              </a:ext>
            </a:extLst>
          </p:cNvPr>
          <p:cNvSpPr txBox="1"/>
          <p:nvPr/>
        </p:nvSpPr>
        <p:spPr>
          <a:xfrm>
            <a:off x="5231607" y="3584255"/>
            <a:ext cx="3455193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P rate beats heat rate T scales (time)</a:t>
            </a:r>
          </a:p>
        </p:txBody>
      </p:sp>
    </p:spTree>
    <p:extLst>
      <p:ext uri="{BB962C8B-B14F-4D97-AF65-F5344CB8AC3E}">
        <p14:creationId xmlns:p14="http://schemas.microsoft.com/office/powerpoint/2010/main" val="174226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2B5E-C0CA-4D2D-A8ED-8C16F1CD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1CF7-DC4E-49A2-9E31-281BFC1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07" y="1524000"/>
            <a:ext cx="78867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Apologize for that we have not solved any of those problems. Just try to better understand them.</a:t>
            </a:r>
          </a:p>
          <a:p>
            <a:endParaRPr lang="en-US" sz="2000" dirty="0"/>
          </a:p>
          <a:p>
            <a:r>
              <a:rPr lang="en-US" sz="2000" dirty="0"/>
              <a:t>Heat balance of ARC bomb shows the errors from </a:t>
            </a:r>
            <a:r>
              <a:rPr lang="en-US" sz="2000" dirty="0" err="1"/>
              <a:t>converstion</a:t>
            </a:r>
            <a:r>
              <a:rPr lang="en-US" sz="2000" dirty="0"/>
              <a:t> heat loss to oven is insignificant, but that from conduction heat loss to fitting is significant. Due to conduction, total heat from ARC is lower than that from DSC by ~20%. </a:t>
            </a:r>
          </a:p>
          <a:p>
            <a:r>
              <a:rPr lang="en-US" sz="2000" dirty="0"/>
              <a:t>Thermal lag issue at high self-heat rate could introduce a big error to kinetic fitting based on ARC</a:t>
            </a:r>
          </a:p>
          <a:p>
            <a:endParaRPr lang="en-US" sz="2000" dirty="0"/>
          </a:p>
          <a:p>
            <a:r>
              <a:rPr lang="en-US" sz="2000" dirty="0"/>
              <a:t>Acknowledge: Daniel Valco, Craig Tucker and </a:t>
            </a:r>
            <a:r>
              <a:rPr lang="en-US" sz="2000" dirty="0" err="1"/>
              <a:t>Corteva</a:t>
            </a:r>
            <a:r>
              <a:rPr lang="en-US" sz="2000" dirty="0"/>
              <a:t> RC team</a:t>
            </a:r>
          </a:p>
          <a:p>
            <a:endParaRPr lang="en-US" sz="2000" dirty="0"/>
          </a:p>
          <a:p>
            <a:r>
              <a:rPr lang="en-US" sz="2000" dirty="0"/>
              <a:t>Thank you for your time! Happy to answer any question.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F3F28-E232-4DF3-9E93-563BECC4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F85398-DC85-433B-AB02-6B8DE3C4C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58417"/>
            <a:ext cx="6411686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20AD8-501A-4B15-A476-8EA90F0C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70" y="3429000"/>
            <a:ext cx="3247194" cy="2914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EA3730-E0B5-401A-BD3D-17467056AA63}"/>
                  </a:ext>
                </a:extLst>
              </p14:cNvPr>
              <p14:cNvContentPartPr/>
              <p14:nvPr/>
            </p14:nvContentPartPr>
            <p14:xfrm>
              <a:off x="5086440" y="4514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EA3730-E0B5-401A-BD3D-17467056AA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7080" y="4505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1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BDE1-9F69-D444-9770-E7676ED456C3}" type="slidenum">
              <a:rPr lang="en-US" smtClean="0"/>
              <a:t>3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28650" y="655869"/>
            <a:ext cx="7886700" cy="750628"/>
          </a:xfrm>
        </p:spPr>
        <p:txBody>
          <a:bodyPr/>
          <a:lstStyle/>
          <a:p>
            <a:r>
              <a:rPr lang="en-US" dirty="0"/>
              <a:t>Min Sheng, Ph.D., P.E.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C6ED2A-DEB8-4AEC-820F-7DA2E8EE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99630"/>
            <a:ext cx="8286750" cy="4409368"/>
          </a:xfrm>
        </p:spPr>
        <p:txBody>
          <a:bodyPr>
            <a:normAutofit/>
          </a:bodyPr>
          <a:lstStyle/>
          <a:p>
            <a:pPr lvl="0"/>
            <a:r>
              <a:rPr lang="en-US" altLang="zh-CN" sz="2000" b="1" dirty="0">
                <a:solidFill>
                  <a:srgbClr val="C50027"/>
                </a:solidFill>
                <a:ea typeface="PMingLiU" pitchFamily="18" charset="-120"/>
              </a:rPr>
              <a:t>Education:</a:t>
            </a:r>
          </a:p>
          <a:p>
            <a:pPr marL="517512" lvl="1">
              <a:spcBef>
                <a:spcPts val="0"/>
              </a:spcBef>
            </a:pPr>
            <a:r>
              <a:rPr lang="en-US" altLang="zh-CN" sz="2000" dirty="0">
                <a:ea typeface="MS PGothic" panose="020B0600070205080204" pitchFamily="34" charset="-128"/>
              </a:rPr>
              <a:t>M.S. and B.S., </a:t>
            </a:r>
            <a:r>
              <a:rPr lang="en-US" altLang="zh-CN" sz="2000" dirty="0" err="1">
                <a:ea typeface="MS PGothic" panose="020B0600070205080204" pitchFamily="34" charset="-128"/>
              </a:rPr>
              <a:t>ChE</a:t>
            </a:r>
            <a:r>
              <a:rPr lang="en-US" altLang="zh-CN" sz="2000" dirty="0">
                <a:ea typeface="MS PGothic" panose="020B0600070205080204" pitchFamily="34" charset="-128"/>
              </a:rPr>
              <a:t>, Tianjin Univ., China</a:t>
            </a:r>
          </a:p>
          <a:p>
            <a:pPr marL="517512" lvl="1">
              <a:spcBef>
                <a:spcPts val="0"/>
              </a:spcBef>
            </a:pPr>
            <a:r>
              <a:rPr lang="en-US" altLang="zh-CN" sz="2000" dirty="0">
                <a:ea typeface="MS PGothic" panose="020B0600070205080204" pitchFamily="34" charset="-128"/>
              </a:rPr>
              <a:t>Ph.D., </a:t>
            </a:r>
            <a:r>
              <a:rPr lang="en-US" altLang="zh-CN" sz="2000" dirty="0" err="1">
                <a:ea typeface="MS PGothic" panose="020B0600070205080204" pitchFamily="34" charset="-128"/>
              </a:rPr>
              <a:t>ChE</a:t>
            </a:r>
            <a:r>
              <a:rPr lang="en-US" altLang="zh-CN" sz="2000" dirty="0">
                <a:ea typeface="MS PGothic" panose="020B0600070205080204" pitchFamily="34" charset="-128"/>
              </a:rPr>
              <a:t>, Auburn Univ., Auburn, AL</a:t>
            </a:r>
          </a:p>
          <a:p>
            <a:r>
              <a:rPr lang="en-US" altLang="zh-CN" sz="2000" b="1" dirty="0">
                <a:solidFill>
                  <a:srgbClr val="C50027"/>
                </a:solidFill>
                <a:ea typeface="PMingLiU" pitchFamily="18" charset="-120"/>
              </a:rPr>
              <a:t>Work Experience</a:t>
            </a:r>
          </a:p>
          <a:p>
            <a:pPr marL="517512" lvl="1">
              <a:spcBef>
                <a:spcPts val="0"/>
              </a:spcBef>
            </a:pPr>
            <a:r>
              <a:rPr lang="en-US" sz="2000" dirty="0">
                <a:ea typeface="MS PGothic" panose="020B0600070205080204" pitchFamily="34" charset="-128"/>
              </a:rPr>
              <a:t>2/2012 to 8/2017, Dow, Reactive Chemicals (RC) Subject Matter Expert </a:t>
            </a:r>
          </a:p>
          <a:p>
            <a:pPr marL="517512" lvl="1">
              <a:spcBef>
                <a:spcPts val="0"/>
              </a:spcBef>
            </a:pPr>
            <a:r>
              <a:rPr lang="en-US" sz="2000" dirty="0">
                <a:ea typeface="MS PGothic" panose="020B0600070205080204" pitchFamily="34" charset="-128"/>
              </a:rPr>
              <a:t>9/2017 to present, </a:t>
            </a:r>
            <a:r>
              <a:rPr lang="en-US" sz="2000" dirty="0" err="1">
                <a:ea typeface="MS PGothic" panose="020B0600070205080204" pitchFamily="34" charset="-128"/>
              </a:rPr>
              <a:t>Corteva</a:t>
            </a:r>
            <a:r>
              <a:rPr lang="en-US" sz="2000" dirty="0">
                <a:ea typeface="MS PGothic" panose="020B0600070205080204" pitchFamily="34" charset="-128"/>
              </a:rPr>
              <a:t> (DowDuPont Ag division), RC Technical Leader</a:t>
            </a:r>
          </a:p>
          <a:p>
            <a:r>
              <a:rPr lang="en-US" sz="2000" b="1" dirty="0">
                <a:solidFill>
                  <a:srgbClr val="C50027"/>
                </a:solidFill>
                <a:ea typeface="PMingLiU" pitchFamily="18" charset="-120"/>
              </a:rPr>
              <a:t>Competencies and Skills</a:t>
            </a:r>
          </a:p>
          <a:p>
            <a:pPr marL="517512" lvl="1">
              <a:spcBef>
                <a:spcPts val="0"/>
              </a:spcBef>
            </a:pPr>
            <a:r>
              <a:rPr lang="en-US" sz="2000" dirty="0">
                <a:ea typeface="MS PGothic" panose="020B0600070205080204" pitchFamily="34" charset="-128"/>
              </a:rPr>
              <a:t>Expertise Including Calorimetry, kinetic modeling, high energy materials and flammability</a:t>
            </a:r>
          </a:p>
          <a:p>
            <a:pPr marL="517512" lvl="1">
              <a:spcBef>
                <a:spcPts val="0"/>
              </a:spcBef>
            </a:pPr>
            <a:endParaRPr lang="en-US" sz="2000" dirty="0">
              <a:ea typeface="MS PGothic" panose="020B0600070205080204" pitchFamily="34" charset="-128"/>
            </a:endParaRPr>
          </a:p>
          <a:p>
            <a:pPr marL="517512" lvl="1">
              <a:spcBef>
                <a:spcPts val="0"/>
              </a:spcBef>
            </a:pPr>
            <a:r>
              <a:rPr lang="en-US" sz="2000" dirty="0">
                <a:ea typeface="MS PGothic" panose="020B0600070205080204" pitchFamily="34" charset="-128"/>
              </a:rPr>
              <a:t>Licensed Professional Engineer in Michigan state</a:t>
            </a:r>
          </a:p>
          <a:p>
            <a:pPr marL="517512" lvl="1">
              <a:spcBef>
                <a:spcPts val="0"/>
              </a:spcBef>
            </a:pPr>
            <a:r>
              <a:rPr lang="en-US" sz="2000" dirty="0">
                <a:ea typeface="MS PGothic" panose="020B0600070205080204" pitchFamily="34" charset="-128"/>
              </a:rPr>
              <a:t>ASTM E27 (Hazard Potential of Chemicals) committee member</a:t>
            </a:r>
          </a:p>
          <a:p>
            <a:pPr marL="517512" lvl="1">
              <a:spcBef>
                <a:spcPts val="0"/>
              </a:spcBef>
            </a:pPr>
            <a:r>
              <a:rPr lang="en-US" sz="2000" dirty="0">
                <a:ea typeface="MS PGothic" panose="020B0600070205080204" pitchFamily="34" charset="-128"/>
              </a:rPr>
              <a:t>ACS Chemical Health and Safety Journal, Editorial Advisory Board member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B1F4C-ADAC-4024-BDD6-E350F0CC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849002"/>
            <a:ext cx="1377315" cy="15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B72A-82F7-4BC5-8918-815107AE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350"/>
            <a:ext cx="7886700" cy="1000837"/>
          </a:xfrm>
        </p:spPr>
        <p:txBody>
          <a:bodyPr>
            <a:normAutofit/>
          </a:bodyPr>
          <a:lstStyle/>
          <a:p>
            <a:r>
              <a:rPr lang="en-US" dirty="0"/>
              <a:t>Accelerating Rate Calorimetry (ARC)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7626-BF3B-4072-B50C-D4E2A1A2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Outline: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Heat loss from ARC bomb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Thermal lag at high self-heat rate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More information: Min Sheng, Daniel Valco and Craig Tucker, Heat Loss in Accelerating Rate Calorimetry Analysis and Thermal Lag for High Self-Heat Rates, Org. Process Res. Dev. 2021, 25, 1, 108-119 </a:t>
            </a:r>
            <a:r>
              <a:rPr lang="en-US" sz="1200" dirty="0"/>
              <a:t>(</a:t>
            </a:r>
            <a:r>
              <a:rPr lang="en-US" sz="1200" dirty="0">
                <a:hlinkClick r:id="rId2"/>
              </a:rPr>
              <a:t>https://pubs.acs.org/doi/abs/10.1021/acs.oprd.0c00459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4FCB-D775-471E-9001-01E27EFA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09BC-B290-4DD5-A9DA-12FCA8EE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7D05B-BF07-41BF-A350-F471EAC5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058150" cy="46529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Total heat measured by ARC is always different from values measured by others (e.g. DSC). How much difference is considered as “reasonably agree”?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 all know that ARC will loss adiabatic at high self heat rates. But what this means to you?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Is something wrong in those ARC tests?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737805-92C3-4F26-B55E-36C2544B92AD}"/>
              </a:ext>
            </a:extLst>
          </p:cNvPr>
          <p:cNvGrpSpPr/>
          <p:nvPr/>
        </p:nvGrpSpPr>
        <p:grpSpPr>
          <a:xfrm>
            <a:off x="2595558" y="4138780"/>
            <a:ext cx="2152126" cy="2026714"/>
            <a:chOff x="2597674" y="3744757"/>
            <a:chExt cx="2152126" cy="20267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D52D6E-D50A-40A2-86A2-8D7F36B6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7674" y="3744757"/>
              <a:ext cx="2127790" cy="1752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0D840-92E0-4D73-BDBB-A063F9A5EE78}"/>
                </a:ext>
              </a:extLst>
            </p:cNvPr>
            <p:cNvSpPr txBox="1"/>
            <p:nvPr/>
          </p:nvSpPr>
          <p:spPr>
            <a:xfrm>
              <a:off x="2618841" y="5613158"/>
              <a:ext cx="2130959" cy="15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Org. Process Res. Dev. 2018, 22, 10, 1441–1447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6AECB-295F-4289-A440-08A84957D81E}"/>
              </a:ext>
            </a:extLst>
          </p:cNvPr>
          <p:cNvGrpSpPr/>
          <p:nvPr/>
        </p:nvGrpSpPr>
        <p:grpSpPr>
          <a:xfrm>
            <a:off x="45385" y="4155633"/>
            <a:ext cx="2468245" cy="2096037"/>
            <a:chOff x="69533" y="3657600"/>
            <a:chExt cx="2468245" cy="2096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8C08F5-E72E-44F4-B343-0B28459D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33" y="3657600"/>
              <a:ext cx="2468245" cy="1752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A41DC-23E1-4A8D-A7EF-C06126B66A44}"/>
                </a:ext>
              </a:extLst>
            </p:cNvPr>
            <p:cNvSpPr txBox="1"/>
            <p:nvPr/>
          </p:nvSpPr>
          <p:spPr>
            <a:xfrm>
              <a:off x="294048" y="5595324"/>
              <a:ext cx="2130959" cy="15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0" i="1" dirty="0"/>
                <a:t>Procedia Engineering 45 ( 2012 ) 574 – 579</a:t>
              </a:r>
              <a:endParaRPr lang="en-US" sz="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D7AB5E-74AE-4AE6-A20C-995444CD9C4F}"/>
              </a:ext>
            </a:extLst>
          </p:cNvPr>
          <p:cNvGrpSpPr/>
          <p:nvPr/>
        </p:nvGrpSpPr>
        <p:grpSpPr>
          <a:xfrm>
            <a:off x="4778366" y="3802445"/>
            <a:ext cx="2130959" cy="2620283"/>
            <a:chOff x="4724400" y="3436620"/>
            <a:chExt cx="2130959" cy="26202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B5485D-688C-4A9E-AC0F-2B4ACAD53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436620"/>
              <a:ext cx="2130959" cy="24098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55C9FE-F4C0-4FB8-8A59-EDB7FA4ADEC4}"/>
                </a:ext>
              </a:extLst>
            </p:cNvPr>
            <p:cNvSpPr txBox="1"/>
            <p:nvPr/>
          </p:nvSpPr>
          <p:spPr>
            <a:xfrm>
              <a:off x="4724400" y="5833957"/>
              <a:ext cx="2130959" cy="22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Thermal decomposition of 3-amino-5-methyl isoxazole, Short Communications</a:t>
              </a:r>
              <a:endParaRPr lang="en-US" sz="1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DDB85F-B697-4D0F-A186-BBDF1877DDFC}"/>
              </a:ext>
            </a:extLst>
          </p:cNvPr>
          <p:cNvGrpSpPr/>
          <p:nvPr/>
        </p:nvGrpSpPr>
        <p:grpSpPr>
          <a:xfrm>
            <a:off x="6733524" y="3994000"/>
            <a:ext cx="2374363" cy="1897380"/>
            <a:chOff x="6629400" y="3436620"/>
            <a:chExt cx="2374363" cy="18973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452A46-D048-4CE5-BEEB-12B16F1CB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3436620"/>
              <a:ext cx="2374363" cy="166039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638B6B-0A66-4236-8569-3013D353A954}"/>
                </a:ext>
              </a:extLst>
            </p:cNvPr>
            <p:cNvSpPr/>
            <p:nvPr/>
          </p:nvSpPr>
          <p:spPr>
            <a:xfrm>
              <a:off x="7020655" y="5175239"/>
              <a:ext cx="1916305" cy="158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NewRomanPS-BoldMT"/>
                </a:rPr>
                <a:t>Chin. J. Chem. Eng., Vol. 20, No. 4, August 2012</a:t>
              </a:r>
              <a:endParaRPr lang="en-US" sz="6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41BCF3-D716-4F76-B2A0-06DDFC2428D4}"/>
              </a:ext>
            </a:extLst>
          </p:cNvPr>
          <p:cNvSpPr txBox="1"/>
          <p:nvPr/>
        </p:nvSpPr>
        <p:spPr>
          <a:xfrm>
            <a:off x="298628" y="3663264"/>
            <a:ext cx="2320213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Slope changed above 160C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C6FAB-4C8E-4E44-9D64-127939930CE9}"/>
              </a:ext>
            </a:extLst>
          </p:cNvPr>
          <p:cNvSpPr txBox="1"/>
          <p:nvPr/>
        </p:nvSpPr>
        <p:spPr>
          <a:xfrm>
            <a:off x="2642862" y="3727339"/>
            <a:ext cx="2320213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P “step up” @ 217C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09BDA-832F-41CE-A9DC-7D484700F9BE}"/>
              </a:ext>
            </a:extLst>
          </p:cNvPr>
          <p:cNvSpPr txBox="1"/>
          <p:nvPr/>
        </p:nvSpPr>
        <p:spPr>
          <a:xfrm>
            <a:off x="5231607" y="3584255"/>
            <a:ext cx="3455193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P rate beats heat rate T scales (time)</a:t>
            </a:r>
          </a:p>
        </p:txBody>
      </p:sp>
    </p:spTree>
    <p:extLst>
      <p:ext uri="{BB962C8B-B14F-4D97-AF65-F5344CB8AC3E}">
        <p14:creationId xmlns:p14="http://schemas.microsoft.com/office/powerpoint/2010/main" val="6036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DE5A-27FF-49E6-BE9D-E3B178A8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 Calorimetry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BD02C5-C628-445E-B527-161F4C44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95900"/>
            <a:ext cx="5676900" cy="4132348"/>
          </a:xfrm>
        </p:spPr>
        <p:txBody>
          <a:bodyPr/>
          <a:lstStyle/>
          <a:p>
            <a:r>
              <a:rPr lang="en-US" dirty="0"/>
              <a:t>Detect an </a:t>
            </a:r>
            <a:r>
              <a:rPr lang="en-US" dirty="0" err="1"/>
              <a:t>exo</a:t>
            </a:r>
            <a:r>
              <a:rPr lang="en-US" dirty="0"/>
              <a:t> and then maintain an adiabatic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752CE-8404-4BCF-B642-0189453E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48583-D18F-4E5E-9484-01DA3EAA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16" y="2824190"/>
            <a:ext cx="3578468" cy="3309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DA433-E0A3-4728-B5A4-E0E7D40EF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528193"/>
            <a:ext cx="2971800" cy="203749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E917904-CBC1-4354-B98E-D7EDAAC2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73" y="2662429"/>
            <a:ext cx="4383265" cy="32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B692EF-ACC7-45FE-A0CF-1E9C3EADBFA1}"/>
              </a:ext>
            </a:extLst>
          </p:cNvPr>
          <p:cNvGrpSpPr/>
          <p:nvPr/>
        </p:nvGrpSpPr>
        <p:grpSpPr>
          <a:xfrm>
            <a:off x="2651647" y="3352800"/>
            <a:ext cx="2594114" cy="2202134"/>
            <a:chOff x="2743200" y="3886200"/>
            <a:chExt cx="2594114" cy="22021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B228216-D8D6-4742-89FA-90E8C7FAD101}"/>
                </a:ext>
              </a:extLst>
            </p:cNvPr>
            <p:cNvSpPr/>
            <p:nvPr/>
          </p:nvSpPr>
          <p:spPr>
            <a:xfrm>
              <a:off x="3048000" y="3886200"/>
              <a:ext cx="1143000" cy="1524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2D5E76-C99C-4830-A04C-FA11F7434B4D}"/>
                </a:ext>
              </a:extLst>
            </p:cNvPr>
            <p:cNvSpPr txBox="1"/>
            <p:nvPr/>
          </p:nvSpPr>
          <p:spPr>
            <a:xfrm>
              <a:off x="2743200" y="5410200"/>
              <a:ext cx="2594114" cy="678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Ideally, oven T always the same as sample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4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862F-0233-4133-875F-ED14700E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033"/>
            <a:ext cx="7886700" cy="822365"/>
          </a:xfrm>
        </p:spPr>
        <p:txBody>
          <a:bodyPr>
            <a:normAutofit/>
          </a:bodyPr>
          <a:lstStyle/>
          <a:p>
            <a:r>
              <a:rPr lang="en-US" dirty="0"/>
              <a:t>Heat balance of ARC bomb w.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90A2-9BD0-499B-B3F6-BA9E5BA38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50" y="2455009"/>
            <a:ext cx="7886700" cy="3770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Assumption: term 2 and 3 are zero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Heat losses will lower the measured heat</a:t>
            </a:r>
          </a:p>
          <a:p>
            <a:r>
              <a:rPr lang="en-US" sz="2000" dirty="0"/>
              <a:t>Term 2: convective heat loss for non-adiabatic condition </a:t>
            </a:r>
          </a:p>
          <a:p>
            <a:r>
              <a:rPr lang="en-US" sz="2000" dirty="0"/>
              <a:t>Term 3: unknown conduction heat loss (~22g Fitting, no embedded heater, only heat source is conduction from ARC lid)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9C29-31F1-4EFB-8147-C74C4633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A3C9F-A51B-4F85-8EF3-CE47C720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134" y="2563671"/>
            <a:ext cx="3392382" cy="2095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891FE-C638-44BE-9181-5EDB9E2B3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7" y="1457325"/>
            <a:ext cx="6257925" cy="523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01F4E-68AC-4231-9E1F-4D92B8319002}"/>
              </a:ext>
            </a:extLst>
          </p:cNvPr>
          <p:cNvSpPr txBox="1"/>
          <p:nvPr/>
        </p:nvSpPr>
        <p:spPr>
          <a:xfrm>
            <a:off x="616226" y="1963514"/>
            <a:ext cx="2209800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1. Accumulation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B08C9-6A03-4AAB-9124-C8B99CA3288C}"/>
              </a:ext>
            </a:extLst>
          </p:cNvPr>
          <p:cNvSpPr txBox="1"/>
          <p:nvPr/>
        </p:nvSpPr>
        <p:spPr>
          <a:xfrm>
            <a:off x="2774674" y="1981200"/>
            <a:ext cx="1416325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2. Convective to oven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43612-F2EC-4C46-B658-DCB0E940A8F2}"/>
              </a:ext>
            </a:extLst>
          </p:cNvPr>
          <p:cNvSpPr txBox="1"/>
          <p:nvPr/>
        </p:nvSpPr>
        <p:spPr>
          <a:xfrm>
            <a:off x="4190999" y="2041304"/>
            <a:ext cx="1523999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3. Conduction through fitting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6C909-4133-4E4D-A1BA-21E949BA76ED}"/>
              </a:ext>
            </a:extLst>
          </p:cNvPr>
          <p:cNvSpPr txBox="1"/>
          <p:nvPr/>
        </p:nvSpPr>
        <p:spPr>
          <a:xfrm>
            <a:off x="5714999" y="2057400"/>
            <a:ext cx="1416326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4. Generation from sample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549C62-C45C-4381-B9CC-8B87E3AA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3867" y="2848717"/>
            <a:ext cx="5945363" cy="463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0F04A2-C665-448D-9347-0FEF401AA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3867" y="3406085"/>
            <a:ext cx="5945363" cy="530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62C66-3AD0-4D5E-8A0D-6893954F2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10" y="4013674"/>
            <a:ext cx="5945363" cy="4821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D9CDF1-03AB-4512-A222-8606E6960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54364" y="4014855"/>
            <a:ext cx="5945363" cy="5202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015A75-08A6-4BA0-BBB4-AD2D0070CE37}"/>
              </a:ext>
            </a:extLst>
          </p:cNvPr>
          <p:cNvGrpSpPr/>
          <p:nvPr/>
        </p:nvGrpSpPr>
        <p:grpSpPr>
          <a:xfrm>
            <a:off x="3323891" y="3234713"/>
            <a:ext cx="2139465" cy="773525"/>
            <a:chOff x="3323891" y="3234713"/>
            <a:chExt cx="2139465" cy="7735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D12168-876D-4950-AE74-0254970F065B}"/>
                </a:ext>
              </a:extLst>
            </p:cNvPr>
            <p:cNvSpPr txBox="1"/>
            <p:nvPr/>
          </p:nvSpPr>
          <p:spPr>
            <a:xfrm>
              <a:off x="4066488" y="3234713"/>
              <a:ext cx="1396868" cy="39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ARC measured this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B738368-2299-4A3A-9326-F82B66B88CF0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3323891" y="3433261"/>
              <a:ext cx="742597" cy="5749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9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4394-821C-4017-AFEF-2E04472C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Non-adiabatic conditions of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8658-795F-4CF1-AAE7-926706A6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28" y="1524000"/>
            <a:ext cx="7886700" cy="4132348"/>
          </a:xfrm>
        </p:spPr>
        <p:txBody>
          <a:bodyPr>
            <a:normAutofit/>
          </a:bodyPr>
          <a:lstStyle/>
          <a:p>
            <a:r>
              <a:rPr lang="it-IT" sz="2400" dirty="0"/>
              <a:t>Original Dow ARC could maintain adiabatic condition up to 20</a:t>
            </a:r>
            <a:r>
              <a:rPr lang="it-IT" sz="2400" dirty="0">
                <a:latin typeface="Times" panose="02020603050405020304" pitchFamily="18" charset="0"/>
                <a:cs typeface="Times" panose="02020603050405020304" pitchFamily="18" charset="0"/>
              </a:rPr>
              <a:t>℃</a:t>
            </a:r>
            <a:r>
              <a:rPr lang="it-IT" sz="2400" dirty="0"/>
              <a:t>/min.</a:t>
            </a:r>
          </a:p>
          <a:p>
            <a:r>
              <a:rPr lang="it-IT" sz="2400" dirty="0"/>
              <a:t>Corteva THT ARC</a:t>
            </a:r>
          </a:p>
          <a:p>
            <a:pPr lvl="1"/>
            <a:r>
              <a:rPr lang="it-IT" sz="2000" dirty="0"/>
              <a:t>ARC test for 50% DTBP in toluene; 4.03g in 21.114 g Hastelloy C ARC bomb</a:t>
            </a:r>
          </a:p>
          <a:p>
            <a:pPr lvl="1"/>
            <a:r>
              <a:rPr lang="it-IT" sz="2000" dirty="0"/>
              <a:t>Slope of oven T in 297.5~300min: 15.0 </a:t>
            </a:r>
            <a:r>
              <a:rPr lang="it-IT" sz="2000" dirty="0">
                <a:latin typeface="Times" panose="02020603050405020304" pitchFamily="18" charset="0"/>
                <a:cs typeface="Times" panose="02020603050405020304" pitchFamily="18" charset="0"/>
              </a:rPr>
              <a:t>℃</a:t>
            </a:r>
            <a:r>
              <a:rPr lang="it-IT" sz="2000" dirty="0"/>
              <a:t>/min (hardware limit)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A41DB-FFAD-42CD-BDD5-662F0CD9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8651E-648B-4E36-8213-6446F52839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810000" cy="268899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A670F-7A29-4D61-9405-27325A87387F}"/>
              </a:ext>
            </a:extLst>
          </p:cNvPr>
          <p:cNvSpPr txBox="1"/>
          <p:nvPr/>
        </p:nvSpPr>
        <p:spPr>
          <a:xfrm>
            <a:off x="152400" y="5976817"/>
            <a:ext cx="2514600" cy="22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DTBP: </a:t>
            </a:r>
            <a:r>
              <a:rPr lang="it-IT" sz="1200" dirty="0"/>
              <a:t>di-tert-butyl-peroxide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FFD4E-5E54-4928-8490-32E9A67F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261" y="3987826"/>
            <a:ext cx="2055728" cy="1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EA4B-CA7D-44EA-81C7-8AE053B8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Non-adiabatic conditions of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60BC0-283C-455F-998B-08C34212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524000"/>
            <a:ext cx="78867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Difference between sample and oven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dirty="0"/>
              <a:t>T &lt; 1 C below ~13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℃</a:t>
            </a:r>
            <a:r>
              <a:rPr lang="en-US" dirty="0"/>
              <a:t>/min    </a:t>
            </a:r>
            <a:r>
              <a:rPr lang="el-GR" dirty="0"/>
              <a:t>Δ</a:t>
            </a:r>
            <a:r>
              <a:rPr lang="en-US" dirty="0"/>
              <a:t>T = 0 °C at </a:t>
            </a:r>
            <a:r>
              <a:rPr lang="en-US" dirty="0">
                <a:highlight>
                  <a:srgbClr val="FFFF00"/>
                </a:highlight>
              </a:rPr>
              <a:t>13.5 </a:t>
            </a:r>
            <a:r>
              <a:rPr lang="en-US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℃</a:t>
            </a:r>
            <a:r>
              <a:rPr lang="en-US" dirty="0">
                <a:highlight>
                  <a:srgbClr val="FFFF00"/>
                </a:highlight>
              </a:rPr>
              <a:t>/min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believe delay from control system lower such limit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7A51D-3D88-4123-8890-3650BC72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D1E0-F932-4D2F-9F44-28C7AFAB93C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32A49-8098-42A4-85B3-A83EB8298F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590800"/>
            <a:ext cx="4343400" cy="263735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39D3A-A665-467E-98DD-5B34D91595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2" y="2590800"/>
            <a:ext cx="4343400" cy="2649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342916"/>
      </p:ext>
    </p:extLst>
  </p:cSld>
  <p:clrMapOvr>
    <a:masterClrMapping/>
  </p:clrMapOvr>
</p:sld>
</file>

<file path=ppt/theme/theme1.xml><?xml version="1.0" encoding="utf-8"?>
<a:theme xmlns:a="http://schemas.openxmlformats.org/drawingml/2006/main" name="Documents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1B408326-0CDF-4D0D-8333-E715C2FBC980}" vid="{E5454DC4-BFA9-498B-B206-08781302E9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Dow_III</Template>
  <TotalTime>19126</TotalTime>
  <Words>1192</Words>
  <Application>Microsoft Office PowerPoint</Application>
  <PresentationFormat>On-screen Show (4:3)</PresentationFormat>
  <Paragraphs>178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Times New Roman</vt:lpstr>
      <vt:lpstr>TimesNewRomanPS-BoldMT</vt:lpstr>
      <vt:lpstr>Wingdings</vt:lpstr>
      <vt:lpstr>DocumentsPresentation2</vt:lpstr>
      <vt:lpstr>Heat Loss in Accelerating Rate Calorimetry (ARC) Analysis and Thermal Lag for High Self-Heat Rates</vt:lpstr>
      <vt:lpstr>PowerPoint Presentation</vt:lpstr>
      <vt:lpstr>Min Sheng, Ph.D., P.E.</vt:lpstr>
      <vt:lpstr>Accelerating Rate Calorimetry (ARC)</vt:lpstr>
      <vt:lpstr>Why do I care?</vt:lpstr>
      <vt:lpstr>ARC Calorimetry</vt:lpstr>
      <vt:lpstr>Heat balance of ARC bomb w. sample</vt:lpstr>
      <vt:lpstr>Non-adiabatic conditions of ARC</vt:lpstr>
      <vt:lpstr>Non-adiabatic conditions of ARC</vt:lpstr>
      <vt:lpstr>Non-adiabatic conditions of ARC</vt:lpstr>
      <vt:lpstr>Heat balance of ARC bomb w. sample</vt:lpstr>
      <vt:lpstr>Thermal lag issue at high self-heat rate</vt:lpstr>
      <vt:lpstr>Thermal lag issue at high self-heat rate</vt:lpstr>
      <vt:lpstr>Thermal lag issue at high self-heat rate</vt:lpstr>
      <vt:lpstr>If I care, so what?</vt:lpstr>
      <vt:lpstr>Conclusions</vt:lpstr>
    </vt:vector>
  </TitlesOfParts>
  <Company>Corteva Agriscience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analysis of ARC, DSC and IMC Data</dc:title>
  <dc:creator>min.sheng@corteva.com</dc:creator>
  <cp:lastModifiedBy>Ray Mentzer</cp:lastModifiedBy>
  <cp:revision>493</cp:revision>
  <dcterms:created xsi:type="dcterms:W3CDTF">2007-06-27T11:51:06Z</dcterms:created>
  <dcterms:modified xsi:type="dcterms:W3CDTF">2021-05-24T17:09:21Z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Sheng M u548688</vt:lpwstr>
  </property>
  <property fmtid="{D5CDD505-2E9C-101B-9397-08002B2CF9AE}" pid="3" name="Information_Classification">
    <vt:lpwstr>DOW RESTRICTED</vt:lpwstr>
  </property>
  <property fmtid="{D5CDD505-2E9C-101B-9397-08002B2CF9AE}" pid="4" name="Record_Title_ID">
    <vt:lpwstr>72</vt:lpwstr>
  </property>
  <property fmtid="{D5CDD505-2E9C-101B-9397-08002B2CF9AE}" pid="5" name="Initial_Creation_Date">
    <vt:filetime>2013-01-29T02:03:12Z</vt:filetime>
  </property>
  <property fmtid="{D5CDD505-2E9C-101B-9397-08002B2CF9AE}" pid="6" name="Retention_Period_Start_Date">
    <vt:filetime>2019-05-02T13:30:19Z</vt:filetime>
  </property>
  <property fmtid="{D5CDD505-2E9C-101B-9397-08002B2CF9AE}" pid="7" name="Last_Reviewed_Date">
    <vt:lpwstr/>
  </property>
  <property fmtid="{D5CDD505-2E9C-101B-9397-08002B2CF9AE}" pid="8" name="Retention_Review_Frequency">
    <vt:lpwstr/>
  </property>
  <property fmtid="{D5CDD505-2E9C-101B-9397-08002B2CF9AE}" pid="9" name="lqminfo">
    <vt:i4>2</vt:i4>
  </property>
  <property fmtid="{D5CDD505-2E9C-101B-9397-08002B2CF9AE}" pid="10" name="lqmsess">
    <vt:lpwstr>23f39568-e68f-4f78-b455-67ed3440e4d1</vt:lpwstr>
  </property>
  <property fmtid="{D5CDD505-2E9C-101B-9397-08002B2CF9AE}" pid="11" name="Update_Footer">
    <vt:lpwstr>No</vt:lpwstr>
  </property>
  <property fmtid="{D5CDD505-2E9C-101B-9397-08002B2CF9AE}" pid="12" name="Radio_Button">
    <vt:lpwstr>NONE</vt:lpwstr>
  </property>
  <property fmtid="{D5CDD505-2E9C-101B-9397-08002B2CF9AE}" pid="13" name="MSIP_Label_aca7f1c0-ceb4-4153-a747-857e00e0fbb7_Enabled">
    <vt:lpwstr>true</vt:lpwstr>
  </property>
  <property fmtid="{D5CDD505-2E9C-101B-9397-08002B2CF9AE}" pid="14" name="MSIP_Label_aca7f1c0-ceb4-4153-a747-857e00e0fbb7_SetDate">
    <vt:lpwstr>2021-04-07T13:17:30Z</vt:lpwstr>
  </property>
  <property fmtid="{D5CDD505-2E9C-101B-9397-08002B2CF9AE}" pid="15" name="MSIP_Label_aca7f1c0-ceb4-4153-a747-857e00e0fbb7_Method">
    <vt:lpwstr>Privileged</vt:lpwstr>
  </property>
  <property fmtid="{D5CDD505-2E9C-101B-9397-08002B2CF9AE}" pid="16" name="MSIP_Label_aca7f1c0-ceb4-4153-a747-857e00e0fbb7_Name">
    <vt:lpwstr>Unrestricted</vt:lpwstr>
  </property>
  <property fmtid="{D5CDD505-2E9C-101B-9397-08002B2CF9AE}" pid="17" name="MSIP_Label_aca7f1c0-ceb4-4153-a747-857e00e0fbb7_SiteId">
    <vt:lpwstr>3e20ecb2-9cb0-4df1-ad7b-914e31dcdda4</vt:lpwstr>
  </property>
  <property fmtid="{D5CDD505-2E9C-101B-9397-08002B2CF9AE}" pid="18" name="MSIP_Label_aca7f1c0-ceb4-4153-a747-857e00e0fbb7_ActionId">
    <vt:lpwstr>edb0ef8b-608e-4a75-95b6-091bc25bf3ed</vt:lpwstr>
  </property>
  <property fmtid="{D5CDD505-2E9C-101B-9397-08002B2CF9AE}" pid="19" name="MSIP_Label_aca7f1c0-ceb4-4153-a747-857e00e0fbb7_ContentBits">
    <vt:lpwstr>0</vt:lpwstr>
  </property>
</Properties>
</file>